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5"/>
  </p:notesMasterIdLst>
  <p:sldIdLst>
    <p:sldId id="256" r:id="rId2"/>
    <p:sldId id="429" r:id="rId3"/>
    <p:sldId id="430" r:id="rId4"/>
    <p:sldId id="431" r:id="rId5"/>
    <p:sldId id="432" r:id="rId6"/>
    <p:sldId id="435" r:id="rId7"/>
    <p:sldId id="436" r:id="rId8"/>
    <p:sldId id="437" r:id="rId9"/>
    <p:sldId id="438" r:id="rId10"/>
    <p:sldId id="523" r:id="rId11"/>
    <p:sldId id="524" r:id="rId12"/>
    <p:sldId id="439" r:id="rId13"/>
    <p:sldId id="528" r:id="rId14"/>
    <p:sldId id="529" r:id="rId15"/>
    <p:sldId id="530" r:id="rId16"/>
    <p:sldId id="531" r:id="rId17"/>
    <p:sldId id="532" r:id="rId18"/>
    <p:sldId id="534" r:id="rId19"/>
    <p:sldId id="440" r:id="rId20"/>
    <p:sldId id="504" r:id="rId21"/>
    <p:sldId id="536" r:id="rId22"/>
    <p:sldId id="535" r:id="rId23"/>
    <p:sldId id="26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08"/>
    <p:restoredTop sz="77150"/>
  </p:normalViewPr>
  <p:slideViewPr>
    <p:cSldViewPr snapToGrid="0" snapToObjects="1">
      <p:cViewPr>
        <p:scale>
          <a:sx n="100" d="100"/>
          <a:sy n="100" d="100"/>
        </p:scale>
        <p:origin x="1512" y="-376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work;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everybody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media.</a:t>
            </a:r>
            <a:endParaRPr lang="zh-CN" altLang="en-US" baseline="0" dirty="0" smtClean="0"/>
          </a:p>
          <a:p>
            <a:r>
              <a:rPr lang="en-US" altLang="zh-CN" baseline="0" dirty="0" smtClean="0"/>
              <a:t>Does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anyone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media,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Facebook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Twitter.</a:t>
            </a:r>
            <a:endParaRPr lang="zh-CN" altLang="en-US" baseline="0" dirty="0" smtClean="0"/>
          </a:p>
          <a:p>
            <a:r>
              <a:rPr lang="en-US" altLang="zh-CN" baseline="0" dirty="0" smtClean="0"/>
              <a:t>Even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grandpa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Weibo</a:t>
            </a:r>
            <a:r>
              <a:rPr lang="en-US" altLang="zh-CN" baseline="0" dirty="0" smtClean="0"/>
              <a:t>,</a:t>
            </a:r>
          </a:p>
          <a:p>
            <a:r>
              <a:rPr lang="en-US" altLang="zh-CN" baseline="0" dirty="0" smtClean="0"/>
              <a:t>Posting photos about himself, at 45 degree</a:t>
            </a:r>
          </a:p>
          <a:p>
            <a:r>
              <a:rPr lang="en-US" altLang="zh-CN" baseline="0" dirty="0" smtClean="0"/>
              <a:t>And his food, like a young lady.</a:t>
            </a:r>
            <a:endParaRPr lang="zh-CN" altLang="en-US" baseline="0" dirty="0" smtClean="0"/>
          </a:p>
          <a:p>
            <a:r>
              <a:rPr lang="en-US" altLang="zh-CN" baseline="0" dirty="0" smtClean="0"/>
              <a:t>1.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(not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accessible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unless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vpn</a:t>
            </a:r>
            <a:r>
              <a:rPr lang="en-US" altLang="zh-CN" baseline="0" dirty="0" smtClean="0"/>
              <a:t>),</a:t>
            </a:r>
            <a:endParaRPr lang="zh-CN" altLang="en-US" baseline="0" dirty="0" smtClean="0"/>
          </a:p>
          <a:p>
            <a:r>
              <a:rPr lang="en-US" altLang="zh-CN" baseline="0" dirty="0" smtClean="0"/>
              <a:t>2.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26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english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letters.</a:t>
            </a:r>
            <a:endParaRPr lang="zh-CN" altLang="en-US" baseline="0" dirty="0" smtClean="0"/>
          </a:p>
          <a:p>
            <a:r>
              <a:rPr lang="en-US" altLang="zh-CN" baseline="0" dirty="0" smtClean="0"/>
              <a:t>Every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generate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media.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Understand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articles.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Retweeting.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9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Transferred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7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people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world.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beautiful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girl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web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promote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products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popular,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raise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intentions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8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conferences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journals.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follower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followee</a:t>
            </a:r>
            <a:r>
              <a:rPr lang="en-US" altLang="zh-CN" baseline="0" dirty="0" smtClean="0"/>
              <a:t>,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network.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followee’s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indegree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huge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number.</a:t>
            </a:r>
            <a:endParaRPr lang="zh-CN" alt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7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represent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connection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page,</a:t>
            </a:r>
            <a:endParaRPr lang="zh-CN" altLang="en-US" baseline="0" dirty="0" smtClean="0"/>
          </a:p>
          <a:p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observe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link.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page’s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indegree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surprisingly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large.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939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07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Consistently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</a:t>
            </a:r>
            <a:endParaRPr lang="zh-CN" altLang="en-US" dirty="0" smtClean="0"/>
          </a:p>
          <a:p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8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83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6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communicating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people,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family,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classmates,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advisors.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understanding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enjoying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environment,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books,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lessons.</a:t>
            </a:r>
            <a:endParaRPr lang="zh-CN" alt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680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46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girlfriend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herself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bedroom.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Understand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happy.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guess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know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meets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advisor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today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unhappy.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Intervene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happy.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Though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talk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advisor,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flowers.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predict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unhappy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something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bad.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intervene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yourself.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Stop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thing.</a:t>
            </a:r>
            <a:endParaRPr lang="zh-CN" alt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parts,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frequent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things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day.</a:t>
            </a:r>
            <a:endParaRPr lang="zh-CN" altLang="en-US" baseline="0" dirty="0" smtClean="0"/>
          </a:p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28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media,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applications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modeling.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here.</a:t>
            </a:r>
            <a:endParaRPr lang="zh-CN" altLang="en-US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06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physical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world,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ancestors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voice,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videos.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learn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happen.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Now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media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webpages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databases.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This is the first time that we can get insights of human behaviors and the society from large scale real data.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77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However,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easy.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User </a:t>
            </a:r>
            <a:r>
              <a:rPr lang="en-US" altLang="zh-CN" baseline="0" dirty="0" smtClean="0"/>
              <a:t>behaviors </a:t>
            </a:r>
            <a:r>
              <a:rPr lang="en-US" altLang="zh-CN" baseline="0" dirty="0" smtClean="0"/>
              <a:t>are </a:t>
            </a:r>
            <a:r>
              <a:rPr lang="en-US" altLang="zh-CN" baseline="0" dirty="0" smtClean="0"/>
              <a:t>complex.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intention.</a:t>
            </a:r>
            <a:endParaRPr lang="zh-CN" altLang="en-US" baseline="0" dirty="0" smtClean="0"/>
          </a:p>
          <a:p>
            <a:pPr marL="0" indent="0">
              <a:buNone/>
            </a:pP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explain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35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Preference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content.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like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basketball.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2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relation,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trust,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influence.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decisions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ourselves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friends.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0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aseline="0" dirty="0" smtClean="0"/>
              <a:t>Our </a:t>
            </a:r>
            <a:r>
              <a:rPr lang="en-US" altLang="zh-CN" baseline="0" dirty="0" smtClean="0"/>
              <a:t>decisions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depend </a:t>
            </a:r>
            <a:r>
              <a:rPr lang="en-US" altLang="zh-CN" baseline="0" dirty="0" smtClean="0"/>
              <a:t>on not only who we are, what we </a:t>
            </a:r>
            <a:r>
              <a:rPr lang="en-US" altLang="zh-CN" baseline="0" dirty="0" smtClean="0"/>
              <a:t>choose</a:t>
            </a:r>
            <a:r>
              <a:rPr lang="en-US" altLang="zh-CN" baseline="0" dirty="0" smtClean="0"/>
              <a:t>, but also where we are, when it is, how we can get the information.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1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Friday, February 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Friday, February 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Friday, February 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br>
              <a:rPr lang="en-US" dirty="0" smtClean="0"/>
            </a:br>
            <a:r>
              <a:rPr lang="en-US" dirty="0" smtClean="0"/>
              <a:t>complex behavior</a:t>
            </a:r>
            <a:br>
              <a:rPr lang="en-US" dirty="0" smtClean="0"/>
            </a:br>
            <a:r>
              <a:rPr lang="en-US" dirty="0" smtClean="0"/>
              <a:t>in social media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Meng</a:t>
            </a:r>
            <a:r>
              <a:rPr lang="en-US" dirty="0" smtClean="0"/>
              <a:t> Jiang (Office 2130, Siebel Center)</a:t>
            </a:r>
          </a:p>
          <a:p>
            <a:r>
              <a:rPr lang="en-US" i="1" dirty="0" smtClean="0"/>
              <a:t>Department of Computer Science</a:t>
            </a:r>
            <a:endParaRPr lang="en-US" i="1" dirty="0"/>
          </a:p>
          <a:p>
            <a:r>
              <a:rPr lang="en-US" i="1" dirty="0" smtClean="0"/>
              <a:t>University of Illinois at Urbana-Champaign</a:t>
            </a:r>
          </a:p>
          <a:p>
            <a:r>
              <a:rPr lang="en-US" i="1" dirty="0" err="1" smtClean="0"/>
              <a:t>www.meng-jiang.com</a:t>
            </a:r>
            <a:endParaRPr lang="en-US" i="1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2" y="5464175"/>
            <a:ext cx="2091888" cy="6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</a:rPr>
              <a:t>Individual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Preference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&amp;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Interpersonal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Influence</a:t>
            </a:r>
            <a:endParaRPr lang="en-US" sz="2800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08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4"/>
          <p:cNvSpPr/>
          <p:nvPr/>
        </p:nvSpPr>
        <p:spPr>
          <a:xfrm>
            <a:off x="1399620" y="5214203"/>
            <a:ext cx="27311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China’s Facebook:</a:t>
            </a:r>
          </a:p>
          <a:p>
            <a:pPr algn="ctr"/>
            <a:r>
              <a:rPr lang="en-US" altLang="zh-CN" sz="2400" b="1" dirty="0" err="1" smtClean="0"/>
              <a:t>Renren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5637070" y="5214203"/>
            <a:ext cx="23428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China’s Twitter:</a:t>
            </a:r>
          </a:p>
          <a:p>
            <a:pPr algn="ctr"/>
            <a:r>
              <a:rPr lang="en-US" altLang="zh-CN" sz="2400" b="1" dirty="0" err="1" smtClean="0"/>
              <a:t>Tencent</a:t>
            </a:r>
            <a:r>
              <a:rPr lang="en-US" altLang="zh-CN" sz="2400" b="1" dirty="0" smtClean="0"/>
              <a:t> Weibo</a:t>
            </a:r>
            <a:endParaRPr lang="zh-CN" alt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81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ContextMF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99" y="2049050"/>
            <a:ext cx="6189211" cy="382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7"/>
          <p:cNvSpPr/>
          <p:nvPr/>
        </p:nvSpPr>
        <p:spPr>
          <a:xfrm>
            <a:off x="930879" y="242263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</a:t>
            </a:r>
            <a:endParaRPr lang="en-US" altLang="zh-CN" b="1" dirty="0"/>
          </a:p>
        </p:txBody>
      </p:sp>
      <p:sp>
        <p:nvSpPr>
          <p:cNvPr id="9" name="矩形 28"/>
          <p:cNvSpPr/>
          <p:nvPr/>
        </p:nvSpPr>
        <p:spPr>
          <a:xfrm>
            <a:off x="918055" y="4004990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G</a:t>
            </a:r>
            <a:endParaRPr lang="en-US" altLang="zh-CN" b="1" dirty="0"/>
          </a:p>
        </p:txBody>
      </p:sp>
      <p:sp>
        <p:nvSpPr>
          <p:cNvPr id="10" name="矩形 29"/>
          <p:cNvSpPr/>
          <p:nvPr/>
        </p:nvSpPr>
        <p:spPr>
          <a:xfrm>
            <a:off x="7478128" y="237847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U</a:t>
            </a:r>
            <a:endParaRPr lang="en-US" altLang="zh-CN" b="1" dirty="0"/>
          </a:p>
        </p:txBody>
      </p:sp>
      <p:sp>
        <p:nvSpPr>
          <p:cNvPr id="11" name="矩形 30"/>
          <p:cNvSpPr/>
          <p:nvPr/>
        </p:nvSpPr>
        <p:spPr>
          <a:xfrm>
            <a:off x="7465304" y="396082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V</a:t>
            </a:r>
          </a:p>
        </p:txBody>
      </p:sp>
      <p:sp>
        <p:nvSpPr>
          <p:cNvPr id="12" name="矩形 31"/>
          <p:cNvSpPr/>
          <p:nvPr/>
        </p:nvSpPr>
        <p:spPr>
          <a:xfrm>
            <a:off x="4289142" y="580519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67564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Intention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218" name="Picture 2" descr="https://s-media-cache-ak0.pinimg.com/originals/69/62/ea/6962eaa5ec169686f0ebf49951edbb6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2" y="1424686"/>
            <a:ext cx="6073068" cy="469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972909" y="2030188"/>
            <a:ext cx="3088645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A nontrivial part of user behaviors are from profitable and social purposes.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5972909" y="3605129"/>
            <a:ext cx="3088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Intention can account for the behaviors that cannot be well interpreted by content, social and context.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592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1858545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3881" y="4802161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Detection: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Current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Trends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Future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Directions.</a:t>
            </a:r>
            <a:endParaRPr lang="zh-CN" altLang="en-US" sz="2000" b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Special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Issue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on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Online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Behavioral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Analysis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Modeling,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IEEE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Intelligent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Systems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Magazine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(ISSI)</a:t>
            </a:r>
            <a:r>
              <a:rPr lang="en-US" sz="2000" dirty="0" smtClean="0">
                <a:solidFill>
                  <a:srgbClr val="011C9A"/>
                </a:solidFill>
              </a:rPr>
              <a:t>, </a:t>
            </a:r>
            <a:r>
              <a:rPr lang="en-US" altLang="zh-CN" sz="2000" dirty="0" smtClean="0">
                <a:solidFill>
                  <a:srgbClr val="011C9A"/>
                </a:solidFill>
              </a:rPr>
              <a:t>2016.</a:t>
            </a:r>
            <a:endParaRPr lang="en-US" sz="2000" dirty="0">
              <a:solidFill>
                <a:srgbClr val="011C9A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717246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740918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66103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184844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Farming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06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Farming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/>
            <a:r>
              <a:rPr lang="en-US" altLang="zh-CN" sz="3600" dirty="0" smtClean="0">
                <a:solidFill>
                  <a:srgbClr val="011C9A"/>
                </a:solidFill>
              </a:rPr>
              <a:t>Selling</a:t>
            </a:r>
            <a:r>
              <a:rPr lang="zh-CN" altLang="en-US" sz="3600" dirty="0" smtClean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Twitter</a:t>
            </a:r>
            <a:r>
              <a:rPr lang="zh-CN" altLang="en-US" sz="3600" dirty="0" smtClean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followers</a:t>
            </a:r>
            <a:endParaRPr lang="zh-CN" altLang="en-US" sz="3600" dirty="0" smtClean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9" y="2631209"/>
            <a:ext cx="7797142" cy="25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Farming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en-US" altLang="zh-CN" sz="3600" dirty="0">
                <a:solidFill>
                  <a:srgbClr val="011C9A"/>
                </a:solidFill>
              </a:rPr>
              <a:t>Selling</a:t>
            </a:r>
            <a:r>
              <a:rPr lang="zh-CN" altLang="en-US" sz="3600" dirty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Facebook</a:t>
            </a:r>
            <a:r>
              <a:rPr lang="zh-CN" altLang="en-US" sz="3600" dirty="0" smtClean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Likes</a:t>
            </a:r>
            <a:endParaRPr lang="zh-CN" altLang="en-US" sz="3600" dirty="0" smtClean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8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5" y="2560115"/>
            <a:ext cx="7871709" cy="28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Out-degree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distribution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/>
          </p:nvPr>
        </p:nvGraphicFramePr>
        <p:xfrm>
          <a:off x="457200" y="2330250"/>
          <a:ext cx="8444934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DBLP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Author</a:t>
                      </a:r>
                      <a:r>
                        <a:rPr lang="en-US" altLang="zh-CN" dirty="0" smtClean="0"/>
                        <a:t>-publication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Flickr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-user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" y="3165130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75410" y="5452610"/>
            <a:ext cx="2840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</a:t>
            </a:r>
            <a:r>
              <a:rPr lang="en-US" altLang="zh-CN" sz="1400" dirty="0" smtClean="0"/>
              <a:t>konect.uni-koblenz.de/networks/</a:t>
            </a:r>
            <a:r>
              <a:rPr lang="en-US" sz="1400" dirty="0" smtClean="0"/>
              <a:t>]</a:t>
            </a:r>
          </a:p>
        </p:txBody>
      </p:sp>
      <p:pic>
        <p:nvPicPr>
          <p:cNvPr id="9" name="Picture 8" descr="http://konect.uni-koblenz.de/img/degree.u.flickr-grow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37" y="3146971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22" y="3181906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35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" y="1458473"/>
            <a:ext cx="4680000" cy="4680000"/>
          </a:xfrm>
          <a:prstGeom prst="rect">
            <a:avLst/>
          </a:prstGeom>
        </p:spPr>
      </p:pic>
      <p:cxnSp>
        <p:nvCxnSpPr>
          <p:cNvPr id="7" name="Straight Connector 10"/>
          <p:cNvCxnSpPr/>
          <p:nvPr/>
        </p:nvCxnSpPr>
        <p:spPr>
          <a:xfrm>
            <a:off x="2375602" y="2560799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2375602" y="1984654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2944393" y="1991041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/>
          <p:cNvSpPr/>
          <p:nvPr/>
        </p:nvSpPr>
        <p:spPr>
          <a:xfrm>
            <a:off x="3185248" y="222791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1" name="Rectangle 15"/>
          <p:cNvSpPr/>
          <p:nvPr/>
        </p:nvSpPr>
        <p:spPr>
          <a:xfrm>
            <a:off x="3166916" y="1698653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2" name="Straight Connector 16"/>
          <p:cNvCxnSpPr/>
          <p:nvPr/>
        </p:nvCxnSpPr>
        <p:spPr>
          <a:xfrm flipH="1">
            <a:off x="2363854" y="2665875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/>
          <p:nvPr/>
        </p:nvSpPr>
        <p:spPr>
          <a:xfrm>
            <a:off x="2363854" y="4639379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4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80681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23"/>
          <p:cNvSpPr/>
          <p:nvPr/>
        </p:nvSpPr>
        <p:spPr>
          <a:xfrm>
            <a:off x="1511078" y="757368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365" y="849700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1458473"/>
            <a:ext cx="4680000" cy="4680000"/>
          </a:xfrm>
          <a:prstGeom prst="rect">
            <a:avLst/>
          </a:prstGeom>
        </p:spPr>
      </p:pic>
      <p:cxnSp>
        <p:nvCxnSpPr>
          <p:cNvPr id="18" name="Straight Connector 5"/>
          <p:cNvCxnSpPr/>
          <p:nvPr/>
        </p:nvCxnSpPr>
        <p:spPr>
          <a:xfrm>
            <a:off x="7795713" y="272079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"/>
          <p:cNvCxnSpPr/>
          <p:nvPr/>
        </p:nvCxnSpPr>
        <p:spPr>
          <a:xfrm>
            <a:off x="7753840" y="2300581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8377601" y="2271238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8"/>
          <p:cNvSpPr/>
          <p:nvPr/>
        </p:nvSpPr>
        <p:spPr>
          <a:xfrm>
            <a:off x="7843935" y="275415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2" name="Rectangle 9"/>
          <p:cNvSpPr/>
          <p:nvPr/>
        </p:nvSpPr>
        <p:spPr>
          <a:xfrm>
            <a:off x="7821202" y="1686463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10"/>
          <p:cNvCxnSpPr/>
          <p:nvPr/>
        </p:nvCxnSpPr>
        <p:spPr>
          <a:xfrm>
            <a:off x="7732233" y="2743823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/>
          <p:cNvSpPr/>
          <p:nvPr/>
        </p:nvSpPr>
        <p:spPr>
          <a:xfrm>
            <a:off x="7732233" y="4640320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矩形 33"/>
          <p:cNvSpPr/>
          <p:nvPr/>
        </p:nvSpPr>
        <p:spPr>
          <a:xfrm>
            <a:off x="5796136" y="757368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6" name="Rectangle 15"/>
          <p:cNvSpPr/>
          <p:nvPr/>
        </p:nvSpPr>
        <p:spPr>
          <a:xfrm>
            <a:off x="7139058" y="849699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27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7820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Catch from 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98" y="1602522"/>
            <a:ext cx="4572000" cy="4572000"/>
          </a:xfrm>
          <a:prstGeom prst="rect">
            <a:avLst/>
          </a:prstGeom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2" y="2822466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Connector 12"/>
          <p:cNvCxnSpPr/>
          <p:nvPr/>
        </p:nvCxnSpPr>
        <p:spPr>
          <a:xfrm>
            <a:off x="6400031" y="2635398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6400031" y="215642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4"/>
          <p:cNvCxnSpPr/>
          <p:nvPr/>
        </p:nvCxnSpPr>
        <p:spPr>
          <a:xfrm>
            <a:off x="71720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5"/>
          <p:cNvSpPr/>
          <p:nvPr/>
        </p:nvSpPr>
        <p:spPr>
          <a:xfrm>
            <a:off x="7197817" y="2641029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48" name="Rectangle 16"/>
          <p:cNvSpPr/>
          <p:nvPr/>
        </p:nvSpPr>
        <p:spPr>
          <a:xfrm>
            <a:off x="7197817" y="145492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49" name="Straight Connector 17"/>
          <p:cNvCxnSpPr/>
          <p:nvPr/>
        </p:nvCxnSpPr>
        <p:spPr>
          <a:xfrm flipH="1">
            <a:off x="6293209" y="2743766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8"/>
          <p:cNvSpPr/>
          <p:nvPr/>
        </p:nvSpPr>
        <p:spPr>
          <a:xfrm>
            <a:off x="6339951" y="3888522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51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1" y="14741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37"/>
          <p:cNvSpPr/>
          <p:nvPr/>
        </p:nvSpPr>
        <p:spPr>
          <a:xfrm>
            <a:off x="1408878" y="14246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53" name="Rectangle 15"/>
          <p:cNvSpPr/>
          <p:nvPr/>
        </p:nvSpPr>
        <p:spPr>
          <a:xfrm>
            <a:off x="447981" y="23382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7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Behavioral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26482" y="1881268"/>
            <a:ext cx="4900154" cy="3614400"/>
            <a:chOff x="2295729" y="2057060"/>
            <a:chExt cx="4610910" cy="3298032"/>
          </a:xfrm>
        </p:grpSpPr>
        <p:sp>
          <p:nvSpPr>
            <p:cNvPr id="13" name="椭圆 12"/>
            <p:cNvSpPr/>
            <p:nvPr/>
          </p:nvSpPr>
          <p:spPr>
            <a:xfrm>
              <a:off x="3806758" y="2950561"/>
              <a:ext cx="1588852" cy="151103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Behavior</a:t>
              </a:r>
              <a:endPara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929975" y="2057060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95729" y="3385069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Context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564222" y="3385068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Social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929974" y="4739007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Intention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194092" y="2704763"/>
            <a:ext cx="394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smtClean="0"/>
              <a:t>Understand single factors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smtClean="0"/>
              <a:t>Understand their couplings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smtClean="0"/>
              <a:t>Unify them for behavior modeling and prediction</a:t>
            </a:r>
          </a:p>
        </p:txBody>
      </p:sp>
    </p:spTree>
    <p:extLst>
      <p:ext uri="{BB962C8B-B14F-4D97-AF65-F5344CB8AC3E}">
        <p14:creationId xmlns:p14="http://schemas.microsoft.com/office/powerpoint/2010/main" val="163682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 Behavior in Social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6" name="组合 13"/>
          <p:cNvGrpSpPr>
            <a:grpSpLocks/>
          </p:cNvGrpSpPr>
          <p:nvPr/>
        </p:nvGrpSpPr>
        <p:grpSpPr bwMode="auto">
          <a:xfrm>
            <a:off x="330339" y="1563625"/>
            <a:ext cx="5913066" cy="3071828"/>
            <a:chOff x="357158" y="1357299"/>
            <a:chExt cx="8572560" cy="4857783"/>
          </a:xfrm>
        </p:grpSpPr>
        <p:pic>
          <p:nvPicPr>
            <p:cNvPr id="17" name="Picture 2" descr="F:\SocialMedia\PPTs\BIF\res\social-network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00233" y="1357299"/>
              <a:ext cx="5072099" cy="3930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线形标注 1(带强调线) 17"/>
            <p:cNvSpPr/>
            <p:nvPr/>
          </p:nvSpPr>
          <p:spPr>
            <a:xfrm>
              <a:off x="357158" y="2000241"/>
              <a:ext cx="1500197" cy="785819"/>
            </a:xfrm>
            <a:prstGeom prst="accentCallout1">
              <a:avLst>
                <a:gd name="adj1" fmla="val 43962"/>
                <a:gd name="adj2" fmla="val 103412"/>
                <a:gd name="adj3" fmla="val 160984"/>
                <a:gd name="adj4" fmla="val 112015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Users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9" name="线形标注 1(带强调线) 18"/>
            <p:cNvSpPr/>
            <p:nvPr/>
          </p:nvSpPr>
          <p:spPr>
            <a:xfrm>
              <a:off x="7072330" y="2285993"/>
              <a:ext cx="1857388" cy="785819"/>
            </a:xfrm>
            <a:prstGeom prst="accentCallout1">
              <a:avLst>
                <a:gd name="adj1" fmla="val 47841"/>
                <a:gd name="adj2" fmla="val -4270"/>
                <a:gd name="adj3" fmla="val 170681"/>
                <a:gd name="adj4" fmla="val -68848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Relations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线形标注 1(带强调线) 19"/>
            <p:cNvSpPr/>
            <p:nvPr/>
          </p:nvSpPr>
          <p:spPr>
            <a:xfrm>
              <a:off x="3071790" y="5429263"/>
              <a:ext cx="2428904" cy="785819"/>
            </a:xfrm>
            <a:prstGeom prst="accentCallout1">
              <a:avLst>
                <a:gd name="adj1" fmla="val 43962"/>
                <a:gd name="adj2" fmla="val 103412"/>
                <a:gd name="adj3" fmla="val -81439"/>
                <a:gd name="adj4" fmla="val 146555"/>
              </a:avLst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Information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6609" y="4925365"/>
            <a:ext cx="8890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User behavior is a fundamental element in social media</a:t>
            </a:r>
            <a:endParaRPr lang="zh-CN" altLang="en-US" sz="36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5060794" y="3020267"/>
            <a:ext cx="386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User-user 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i</a:t>
            </a:r>
            <a:r>
              <a:rPr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nteraction 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ehaviors</a:t>
            </a:r>
            <a:endParaRPr lang="en-US" altLang="zh-CN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  <a:p>
            <a:pPr marL="285744" indent="-285744">
              <a:buFont typeface="Wingdings" panose="05000000000000000000" pitchFamily="2" charset="2"/>
              <a:buChar char="Ø"/>
            </a:pPr>
            <a:r>
              <a:rPr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User-information 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i</a:t>
            </a:r>
            <a:r>
              <a:rPr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nteraction </a:t>
            </a:r>
            <a:r>
              <a:rPr lang="en-US" altLang="zh-CN" sz="2800" dirty="0">
                <a:solidFill>
                  <a:prstClr val="black"/>
                </a:solidFill>
                <a:ea typeface="微软雅黑" panose="020B0503020204020204" pitchFamily="34" charset="-122"/>
              </a:rPr>
              <a:t>b</a:t>
            </a:r>
            <a:r>
              <a:rPr lang="en-US" altLang="zh-CN" sz="2800" dirty="0" smtClean="0">
                <a:solidFill>
                  <a:prstClr val="black"/>
                </a:solidFill>
                <a:ea typeface="微软雅黑" panose="020B0503020204020204" pitchFamily="34" charset="-122"/>
              </a:rPr>
              <a:t>ehaviors</a:t>
            </a:r>
            <a:endParaRPr lang="zh-CN" altLang="en-US" sz="2800" dirty="0">
              <a:solidFill>
                <a:prstClr val="black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364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91463" y="2202598"/>
            <a:ext cx="2600822" cy="121420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Social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Recommendation</a:t>
            </a:r>
            <a:endParaRPr lang="en-US" sz="2400" dirty="0">
              <a:solidFill>
                <a:srgbClr val="011C9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1463" y="4279348"/>
            <a:ext cx="3058027" cy="1792662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Detection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11C9A"/>
                </a:solidFill>
              </a:rPr>
              <a:t>(WWW14,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PAKDD14,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KAIS15,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Survey-ISSI16,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TKDD16)</a:t>
            </a:r>
            <a:endParaRPr lang="en-US" dirty="0">
              <a:solidFill>
                <a:srgbClr val="011C9A"/>
              </a:solidFill>
            </a:endParaRPr>
          </a:p>
        </p:txBody>
      </p:sp>
      <p:cxnSp>
        <p:nvCxnSpPr>
          <p:cNvPr id="10" name="Elbow Connector 9"/>
          <p:cNvCxnSpPr>
            <a:stCxn id="2" idx="1"/>
            <a:endCxn id="9" idx="1"/>
          </p:cNvCxnSpPr>
          <p:nvPr/>
        </p:nvCxnSpPr>
        <p:spPr>
          <a:xfrm rot="10800000" flipV="1">
            <a:off x="991463" y="2809699"/>
            <a:ext cx="12700" cy="2365979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36109" y="1609707"/>
            <a:ext cx="1851287" cy="65488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Context</a:t>
            </a:r>
            <a:endParaRPr lang="en-US" sz="2400" dirty="0">
              <a:solidFill>
                <a:srgbClr val="011C9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36108" y="2563917"/>
            <a:ext cx="2263515" cy="141610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Cross-Domain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Cross-Platform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11C9A"/>
                </a:solidFill>
              </a:rPr>
              <a:t>(CIKM12,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TKDE15,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AAAI16)</a:t>
            </a:r>
            <a:endParaRPr lang="zh-CN" altLang="en-US" dirty="0" smtClean="0">
              <a:solidFill>
                <a:srgbClr val="011C9A"/>
              </a:solidFill>
            </a:endParaRPr>
          </a:p>
        </p:txBody>
      </p:sp>
      <p:cxnSp>
        <p:nvCxnSpPr>
          <p:cNvPr id="18" name="Elbow Connector 17"/>
          <p:cNvCxnSpPr>
            <a:stCxn id="14" idx="1"/>
            <a:endCxn id="15" idx="1"/>
          </p:cNvCxnSpPr>
          <p:nvPr/>
        </p:nvCxnSpPr>
        <p:spPr>
          <a:xfrm rot="10800000" flipV="1">
            <a:off x="4136109" y="1937146"/>
            <a:ext cx="1" cy="1334821"/>
          </a:xfrm>
          <a:prstGeom prst="bentConnector3">
            <a:avLst>
              <a:gd name="adj1" fmla="val 228601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3"/>
          </p:cNvCxnSpPr>
          <p:nvPr/>
        </p:nvCxnSpPr>
        <p:spPr>
          <a:xfrm>
            <a:off x="3592285" y="2809700"/>
            <a:ext cx="315224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0209" y="3731596"/>
            <a:ext cx="674557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36928" y="1201944"/>
            <a:ext cx="2263515" cy="73520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Social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11C9A"/>
                </a:solidFill>
              </a:rPr>
              <a:t>(CIKM12,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TKDE14)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36928" y="2295924"/>
            <a:ext cx="2263515" cy="107699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Spatial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Temporal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11C9A"/>
                </a:solidFill>
              </a:rPr>
              <a:t>(KDD14)</a:t>
            </a:r>
            <a:endParaRPr lang="zh-CN" altLang="en-US" dirty="0" smtClean="0">
              <a:solidFill>
                <a:srgbClr val="011C9A"/>
              </a:solidFill>
            </a:endParaRPr>
          </a:p>
        </p:txBody>
      </p:sp>
      <p:cxnSp>
        <p:nvCxnSpPr>
          <p:cNvPr id="28" name="Elbow Connector 27"/>
          <p:cNvCxnSpPr/>
          <p:nvPr/>
        </p:nvCxnSpPr>
        <p:spPr>
          <a:xfrm rot="10800000" flipV="1">
            <a:off x="6736929" y="1501275"/>
            <a:ext cx="1" cy="1365360"/>
          </a:xfrm>
          <a:prstGeom prst="bentConnector3">
            <a:avLst>
              <a:gd name="adj1" fmla="val 228601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3"/>
          </p:cNvCxnSpPr>
          <p:nvPr/>
        </p:nvCxnSpPr>
        <p:spPr>
          <a:xfrm>
            <a:off x="3592285" y="2809700"/>
            <a:ext cx="326572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3"/>
          </p:cNvCxnSpPr>
          <p:nvPr/>
        </p:nvCxnSpPr>
        <p:spPr>
          <a:xfrm flipV="1">
            <a:off x="5987396" y="1937146"/>
            <a:ext cx="544032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855638" y="4203884"/>
            <a:ext cx="3782176" cy="794649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Observation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&amp;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Algorithm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11C9A"/>
                </a:solidFill>
              </a:rPr>
              <a:t>(KDD14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Best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Paper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Finalist)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855638" y="5297864"/>
            <a:ext cx="3782176" cy="774146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Metric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for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Suspiciousness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011C9A"/>
                </a:solidFill>
              </a:rPr>
              <a:t>(ICDM15)</a:t>
            </a:r>
            <a:endParaRPr lang="zh-CN" altLang="en-US" dirty="0" smtClean="0">
              <a:solidFill>
                <a:srgbClr val="011C9A"/>
              </a:solidFill>
            </a:endParaRPr>
          </a:p>
        </p:txBody>
      </p:sp>
      <p:cxnSp>
        <p:nvCxnSpPr>
          <p:cNvPr id="49" name="Elbow Connector 48"/>
          <p:cNvCxnSpPr/>
          <p:nvPr/>
        </p:nvCxnSpPr>
        <p:spPr>
          <a:xfrm rot="10800000" flipV="1">
            <a:off x="4855639" y="4503215"/>
            <a:ext cx="1" cy="1365360"/>
          </a:xfrm>
          <a:prstGeom prst="bentConnector3">
            <a:avLst>
              <a:gd name="adj1" fmla="val 228601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9" idx="3"/>
          </p:cNvCxnSpPr>
          <p:nvPr/>
        </p:nvCxnSpPr>
        <p:spPr>
          <a:xfrm flipV="1">
            <a:off x="4049490" y="5175678"/>
            <a:ext cx="587827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96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526643" y="2212086"/>
            <a:ext cx="2210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Prof.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err="1" smtClean="0">
                <a:solidFill>
                  <a:srgbClr val="011C9A"/>
                </a:solidFill>
              </a:rPr>
              <a:t>Jiawei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Han</a:t>
            </a:r>
            <a:endParaRPr lang="zh-CN" altLang="en-US" b="1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Computer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Science</a:t>
            </a:r>
            <a:endParaRPr lang="zh-CN" altLang="en-US" b="1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UIUC</a:t>
            </a:r>
            <a:endParaRPr lang="zh-CN" altLang="en-US" b="1" dirty="0" smtClean="0">
              <a:solidFill>
                <a:srgbClr val="011C9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6" y="1424686"/>
            <a:ext cx="3290457" cy="460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8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85" y="3868328"/>
            <a:ext cx="1514786" cy="1778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3" y="1357335"/>
            <a:ext cx="1828800" cy="19036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75" y="3829374"/>
            <a:ext cx="1828800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385" y="1318383"/>
            <a:ext cx="1568115" cy="18986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72" y="1318383"/>
            <a:ext cx="1502854" cy="190361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59960" y="3183043"/>
            <a:ext cx="24248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Prof.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err="1" smtClean="0">
                <a:solidFill>
                  <a:srgbClr val="011C9A"/>
                </a:solidFill>
              </a:rPr>
              <a:t>Shiqiang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Yang</a:t>
            </a:r>
            <a:endParaRPr lang="zh-CN" altLang="en-US" b="1" dirty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Tsinghua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U</a:t>
            </a:r>
            <a:endParaRPr lang="en-US" b="1" dirty="0">
              <a:solidFill>
                <a:srgbClr val="011C9A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9560" y="5580268"/>
            <a:ext cx="20656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Prof.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err="1" smtClean="0">
                <a:solidFill>
                  <a:srgbClr val="011C9A"/>
                </a:solidFill>
              </a:rPr>
              <a:t>Wenwu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Zhu</a:t>
            </a:r>
            <a:endParaRPr lang="zh-CN" altLang="en-US" b="1" dirty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Tsinghua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U</a:t>
            </a:r>
            <a:endParaRPr lang="en-US" b="1" dirty="0">
              <a:solidFill>
                <a:srgbClr val="011C9A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57460" y="3221997"/>
            <a:ext cx="29803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Prof.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err="1" smtClean="0">
                <a:solidFill>
                  <a:srgbClr val="011C9A"/>
                </a:solidFill>
              </a:rPr>
              <a:t>Fei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Wang</a:t>
            </a:r>
            <a:endParaRPr lang="zh-CN" altLang="en-US" b="1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University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of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Connecticut</a:t>
            </a:r>
            <a:endParaRPr lang="en-US" b="1" dirty="0">
              <a:solidFill>
                <a:srgbClr val="011C9A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75947" y="5580268"/>
            <a:ext cx="14414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Alex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err="1" smtClean="0">
                <a:solidFill>
                  <a:srgbClr val="011C9A"/>
                </a:solidFill>
              </a:rPr>
              <a:t>Beutel</a:t>
            </a:r>
            <a:endParaRPr lang="zh-CN" altLang="en-US" b="1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CMU</a:t>
            </a:r>
            <a:endParaRPr lang="en-US" b="1" dirty="0">
              <a:solidFill>
                <a:srgbClr val="011C9A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15847" y="3217032"/>
            <a:ext cx="28648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Prof.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Christos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err="1" smtClean="0">
                <a:solidFill>
                  <a:srgbClr val="011C9A"/>
                </a:solidFill>
              </a:rPr>
              <a:t>Faloutsos</a:t>
            </a:r>
            <a:endParaRPr lang="zh-CN" altLang="en-US" b="1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CMU</a:t>
            </a:r>
            <a:endParaRPr lang="zh-CN" altLang="en-US" b="1" dirty="0" smtClean="0">
              <a:solidFill>
                <a:srgbClr val="011C9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1911" y="3828303"/>
            <a:ext cx="1750525" cy="181825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719977" y="5580268"/>
            <a:ext cx="1774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Prof.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Peng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Cui</a:t>
            </a:r>
            <a:endParaRPr lang="zh-CN" altLang="en-US" b="1" dirty="0">
              <a:solidFill>
                <a:srgbClr val="011C9A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011C9A"/>
                </a:solidFill>
              </a:rPr>
              <a:t>Tsinghua</a:t>
            </a:r>
            <a:r>
              <a:rPr lang="zh-CN" altLang="en-US" b="1" dirty="0" smtClean="0">
                <a:solidFill>
                  <a:srgbClr val="011C9A"/>
                </a:solidFill>
              </a:rPr>
              <a:t> </a:t>
            </a:r>
            <a:r>
              <a:rPr lang="en-US" altLang="zh-CN" b="1" dirty="0" smtClean="0">
                <a:solidFill>
                  <a:srgbClr val="011C9A"/>
                </a:solidFill>
              </a:rPr>
              <a:t>U</a:t>
            </a:r>
            <a:endParaRPr lang="en-US" b="1" dirty="0">
              <a:solidFill>
                <a:srgbClr val="011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Modeling Complex Behavior in Social Media</a:t>
            </a:r>
          </a:p>
          <a:p>
            <a:r>
              <a:rPr lang="en-US" dirty="0" err="1" smtClean="0"/>
              <a:t>www.meng-jiang.com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Behavioral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2630774" y="2031168"/>
            <a:ext cx="3410262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Understanding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2630774" y="3110460"/>
            <a:ext cx="3410262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Predicting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2630774" y="4137287"/>
            <a:ext cx="3410262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Intervening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38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Applications of Behavioral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315263" y="1396552"/>
            <a:ext cx="4069148" cy="3269633"/>
            <a:chOff x="4714876" y="1016623"/>
            <a:chExt cx="4069148" cy="3269633"/>
          </a:xfrm>
        </p:grpSpPr>
        <p:pic>
          <p:nvPicPr>
            <p:cNvPr id="8" name="Picture 4" descr="http://alchemi.typepad.com/photos/uncategorized/2008/01/28/amazonnbrrrecs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1259071"/>
              <a:ext cx="3997710" cy="1938713"/>
            </a:xfrm>
            <a:prstGeom prst="rect">
              <a:avLst/>
            </a:prstGeom>
            <a:noFill/>
            <a:ln>
              <a:gradFill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5400000" scaled="0"/>
              </a:gradFill>
            </a:ln>
          </p:spPr>
        </p:pic>
        <p:pic>
          <p:nvPicPr>
            <p:cNvPr id="9" name="Picture 6" descr="http://twit.tv/files/Amazon-logo.jpg"/>
            <p:cNvPicPr>
              <a:picLocks noChangeAspect="1" noChangeArrowheads="1"/>
            </p:cNvPicPr>
            <p:nvPr/>
          </p:nvPicPr>
          <p:blipFill>
            <a:blip r:embed="rId4"/>
            <a:srcRect t="31250" b="31250"/>
            <a:stretch>
              <a:fillRect/>
            </a:stretch>
          </p:blipFill>
          <p:spPr bwMode="auto">
            <a:xfrm>
              <a:off x="4714876" y="3402211"/>
              <a:ext cx="1214446" cy="455420"/>
            </a:xfrm>
            <a:prstGeom prst="rect">
              <a:avLst/>
            </a:prstGeom>
            <a:noFill/>
          </p:spPr>
        </p:pic>
        <p:pic>
          <p:nvPicPr>
            <p:cNvPr id="10" name="Picture 8" descr="http://upload.wikimedia.org/wikipedia/commons/5/51/Google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143636" y="3438423"/>
              <a:ext cx="928694" cy="336147"/>
            </a:xfrm>
            <a:prstGeom prst="rect">
              <a:avLst/>
            </a:prstGeom>
            <a:noFill/>
          </p:spPr>
        </p:pic>
        <p:pic>
          <p:nvPicPr>
            <p:cNvPr id="13" name="Picture 10" descr="http://www.techcn.com.cn/uploads/201012/1292917096XjXiQOQf.jpg"/>
            <p:cNvPicPr>
              <a:picLocks noChangeAspect="1" noChangeArrowheads="1"/>
            </p:cNvPicPr>
            <p:nvPr/>
          </p:nvPicPr>
          <p:blipFill>
            <a:blip r:embed="rId6" cstate="print"/>
            <a:srcRect l="13500" t="62500" r="12999"/>
            <a:stretch>
              <a:fillRect/>
            </a:stretch>
          </p:blipFill>
          <p:spPr bwMode="auto">
            <a:xfrm>
              <a:off x="4786314" y="3887705"/>
              <a:ext cx="1214446" cy="371762"/>
            </a:xfrm>
            <a:prstGeom prst="rect">
              <a:avLst/>
            </a:prstGeom>
            <a:noFill/>
          </p:spPr>
        </p:pic>
        <p:pic>
          <p:nvPicPr>
            <p:cNvPr id="14" name="Picture 10" descr="http://www.techcn.com.cn/uploads/201012/1292917096XjXiQOQf.jpg"/>
            <p:cNvPicPr>
              <a:picLocks noChangeAspect="1" noChangeArrowheads="1"/>
            </p:cNvPicPr>
            <p:nvPr/>
          </p:nvPicPr>
          <p:blipFill>
            <a:blip r:embed="rId7" cstate="print"/>
            <a:srcRect l="9000" r="9999" b="50000"/>
            <a:stretch>
              <a:fillRect/>
            </a:stretch>
          </p:blipFill>
          <p:spPr bwMode="auto">
            <a:xfrm>
              <a:off x="7415232" y="3347893"/>
              <a:ext cx="1157296" cy="428628"/>
            </a:xfrm>
            <a:prstGeom prst="rect">
              <a:avLst/>
            </a:prstGeom>
            <a:noFill/>
          </p:spPr>
        </p:pic>
        <p:pic>
          <p:nvPicPr>
            <p:cNvPr id="15" name="Picture 12" descr="http://www.tobaccochina.com/uploadfiles/pic/20100830105705185A.jpg"/>
            <p:cNvPicPr>
              <a:picLocks noChangeAspect="1" noChangeArrowheads="1"/>
            </p:cNvPicPr>
            <p:nvPr/>
          </p:nvPicPr>
          <p:blipFill>
            <a:blip r:embed="rId8" cstate="print"/>
            <a:srcRect t="19565" r="6249" b="25000"/>
            <a:stretch>
              <a:fillRect/>
            </a:stretch>
          </p:blipFill>
          <p:spPr bwMode="auto">
            <a:xfrm>
              <a:off x="6215074" y="3830839"/>
              <a:ext cx="1071570" cy="455417"/>
            </a:xfrm>
            <a:prstGeom prst="rect">
              <a:avLst/>
            </a:prstGeom>
            <a:noFill/>
          </p:spPr>
        </p:pic>
        <p:pic>
          <p:nvPicPr>
            <p:cNvPr id="16" name="Picture 14" descr="http://home.bjedu.cc/attachment/201012/20/16857527_1292886262R737.jpg"/>
            <p:cNvPicPr>
              <a:picLocks noChangeAspect="1" noChangeArrowheads="1"/>
            </p:cNvPicPr>
            <p:nvPr/>
          </p:nvPicPr>
          <p:blipFill>
            <a:blip r:embed="rId9" cstate="print"/>
            <a:srcRect t="15306" r="3999" b="8163"/>
            <a:stretch>
              <a:fillRect/>
            </a:stretch>
          </p:blipFill>
          <p:spPr bwMode="auto">
            <a:xfrm>
              <a:off x="7558108" y="3902277"/>
              <a:ext cx="857256" cy="267893"/>
            </a:xfrm>
            <a:prstGeom prst="rect">
              <a:avLst/>
            </a:prstGeom>
            <a:noFill/>
          </p:spPr>
        </p:pic>
        <p:sp>
          <p:nvSpPr>
            <p:cNvPr id="17" name="折角形 16"/>
            <p:cNvSpPr/>
            <p:nvPr/>
          </p:nvSpPr>
          <p:spPr>
            <a:xfrm>
              <a:off x="5817825" y="1016623"/>
              <a:ext cx="1740283" cy="428628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Recommendation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58469" y="1763266"/>
            <a:ext cx="3838855" cy="3986422"/>
            <a:chOff x="2958469" y="1763266"/>
            <a:chExt cx="3838855" cy="3986422"/>
          </a:xfrm>
        </p:grpSpPr>
        <p:pic>
          <p:nvPicPr>
            <p:cNvPr id="1026" name="Picture 2" descr="http://videoadvertisingnews.com/wp-content/uploads/2015/06/Video-advertising-targeting.jp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69" y="2038793"/>
              <a:ext cx="3838855" cy="3710895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18" name="折角形 17"/>
            <p:cNvSpPr/>
            <p:nvPr/>
          </p:nvSpPr>
          <p:spPr>
            <a:xfrm>
              <a:off x="3962596" y="1763266"/>
              <a:ext cx="1740283" cy="428628"/>
            </a:xfrm>
            <a:prstGeom prst="foldedCorner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Targeting AD</a:t>
              </a:r>
              <a:endParaRPr lang="zh-CN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1028" name="Picture 4" descr="http://www.lassocrm.com/blog/wp-content/uploads/2014/05/No-Spam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879" y="2591687"/>
            <a:ext cx="3298862" cy="3265874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1" name="折角形 20"/>
          <p:cNvSpPr/>
          <p:nvPr/>
        </p:nvSpPr>
        <p:spPr>
          <a:xfrm>
            <a:off x="6485801" y="2303580"/>
            <a:ext cx="1740283" cy="428628"/>
          </a:xfrm>
          <a:prstGeom prst="foldedCorner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Anti Spam</a:t>
            </a:r>
            <a:endParaRPr lang="zh-CN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89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Scientific Value of Behavioral Modeling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4893" y="1374622"/>
            <a:ext cx="4187826" cy="3651800"/>
            <a:chOff x="457200" y="1472057"/>
            <a:chExt cx="4187826" cy="3651800"/>
          </a:xfrm>
        </p:grpSpPr>
        <p:pic>
          <p:nvPicPr>
            <p:cNvPr id="2050" name="Picture 2" descr="http://www.news.appstate.edu/wp-content/uploads/2012/01/Sullivan2_PhysicalWorl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88761"/>
              <a:ext cx="4187826" cy="323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396870" y="1472057"/>
              <a:ext cx="2308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Physical World</a:t>
              </a:r>
              <a:endParaRPr lang="zh-CN" altLang="en-US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81861" y="1374622"/>
            <a:ext cx="4252835" cy="3651800"/>
            <a:chOff x="4781861" y="1472057"/>
            <a:chExt cx="4252835" cy="3651800"/>
          </a:xfrm>
        </p:grpSpPr>
        <p:pic>
          <p:nvPicPr>
            <p:cNvPr id="2052" name="Picture 4" descr="http://www.e-marketingassociates.com/wp-content/uploads/2015/07/3582297307_e085da976e_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1"/>
            <a:stretch/>
          </p:blipFill>
          <p:spPr bwMode="auto">
            <a:xfrm>
              <a:off x="4781861" y="1888761"/>
              <a:ext cx="4252835" cy="323509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2" name="文本框 21"/>
            <p:cNvSpPr txBox="1"/>
            <p:nvPr/>
          </p:nvSpPr>
          <p:spPr>
            <a:xfrm>
              <a:off x="5493895" y="1472057"/>
              <a:ext cx="278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Online Social Networks</a:t>
              </a:r>
              <a:endParaRPr lang="zh-CN" altLang="en-US" b="1" dirty="0"/>
            </a:p>
          </p:txBody>
        </p:sp>
      </p:grpSp>
      <p:sp>
        <p:nvSpPr>
          <p:cNvPr id="12" name="右箭头 11"/>
          <p:cNvSpPr/>
          <p:nvPr/>
        </p:nvSpPr>
        <p:spPr>
          <a:xfrm>
            <a:off x="4519535" y="3030372"/>
            <a:ext cx="149901" cy="75700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37098" y="5239763"/>
            <a:ext cx="8869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The human behaviors are broadly and deeply</a:t>
            </a:r>
            <a:endParaRPr lang="zh-CN" altLang="en-US" sz="2800" dirty="0" smtClean="0"/>
          </a:p>
          <a:p>
            <a:pPr algn="ctr"/>
            <a:r>
              <a:rPr lang="en-US" altLang="zh-CN" sz="2800" dirty="0" smtClean="0"/>
              <a:t>recorded in an unprecedented level.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218" y="6071541"/>
            <a:ext cx="88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This is the first time that we can get insights of human behaviors and the society from large scale real data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 Behaviors are Complex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2018411" y="1676581"/>
            <a:ext cx="5454186" cy="3909025"/>
            <a:chOff x="2295729" y="2057060"/>
            <a:chExt cx="4610910" cy="3298032"/>
          </a:xfrm>
        </p:grpSpPr>
        <p:sp>
          <p:nvSpPr>
            <p:cNvPr id="13" name="椭圆 12"/>
            <p:cNvSpPr/>
            <p:nvPr/>
          </p:nvSpPr>
          <p:spPr>
            <a:xfrm>
              <a:off x="3806758" y="2950561"/>
              <a:ext cx="1588852" cy="151103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User Behavior</a:t>
              </a:r>
              <a:endPara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929975" y="2057060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Content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95729" y="3385069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Context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564222" y="3385068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Social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3929974" y="4739007"/>
              <a:ext cx="1342417" cy="61608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Intention</a:t>
              </a:r>
              <a:endPara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http://improvedusability.com/wp-content/uploads/2014/07/3-Interaction-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4686"/>
            <a:ext cx="4534524" cy="45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ticle.sapub.org/image/10.5923.j.computer.20110101.04_0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56"/>
          <a:stretch/>
        </p:blipFill>
        <p:spPr bwMode="auto">
          <a:xfrm>
            <a:off x="5571438" y="3810823"/>
            <a:ext cx="3502820" cy="17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/>
          <p:cNvSpPr/>
          <p:nvPr/>
        </p:nvSpPr>
        <p:spPr>
          <a:xfrm>
            <a:off x="5087852" y="4316278"/>
            <a:ext cx="212568" cy="7981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7852" y="217751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User preference is an important driving factor for user behavior modeling.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4249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Social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228861" y="294728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User behavior in social networks are highly dependent on social peers.</a:t>
            </a:r>
            <a:endParaRPr lang="zh-CN" altLang="en-US" sz="2000" dirty="0"/>
          </a:p>
        </p:txBody>
      </p:sp>
      <p:pic>
        <p:nvPicPr>
          <p:cNvPr id="7170" name="Picture 2" descr="http://mastersofmedia.hum.uva.nl/wp-content/uploads/2011/11/NetworkFilter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0" y="1538207"/>
            <a:ext cx="490360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6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228861" y="294728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Rich context info in social networks. How to couple them with behavioral modeling?</a:t>
            </a:r>
            <a:endParaRPr lang="zh-CN" altLang="en-US" sz="2000" dirty="0"/>
          </a:p>
        </p:txBody>
      </p:sp>
      <p:pic>
        <p:nvPicPr>
          <p:cNvPr id="8194" name="Picture 2" descr="http://www.drchaos.com/wp-content/uploads/2014/11/context-aware-secur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" y="2004569"/>
            <a:ext cx="5051915" cy="33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2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3077</TotalTime>
  <Words>1191</Words>
  <Application>Microsoft Macintosh PowerPoint</Application>
  <PresentationFormat>On-screen Show (4:3)</PresentationFormat>
  <Paragraphs>231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</vt:lpstr>
      <vt:lpstr>Wingdings</vt:lpstr>
      <vt:lpstr>华文新魏</vt:lpstr>
      <vt:lpstr>宋体</vt:lpstr>
      <vt:lpstr>微软雅黑</vt:lpstr>
      <vt:lpstr>Arial</vt:lpstr>
      <vt:lpstr>meng</vt:lpstr>
      <vt:lpstr>Modeling complex behavior in social media</vt:lpstr>
      <vt:lpstr>User Behavior in Social Media</vt:lpstr>
      <vt:lpstr>Behavioral Modeling</vt:lpstr>
      <vt:lpstr>Applications of Behavioral Modeling</vt:lpstr>
      <vt:lpstr>Scientific Value of Behavioral Modeling</vt:lpstr>
      <vt:lpstr>User Behaviors are Complex</vt:lpstr>
      <vt:lpstr>Content Related</vt:lpstr>
      <vt:lpstr>Social Related</vt:lpstr>
      <vt:lpstr>Context Related</vt:lpstr>
      <vt:lpstr>Social Contextual Factors</vt:lpstr>
      <vt:lpstr>Social Contextual Recommendation</vt:lpstr>
      <vt:lpstr>Intention Related</vt:lpstr>
      <vt:lpstr>Suspicious Behavior Detection</vt:lpstr>
      <vt:lpstr>Social Link Farming</vt:lpstr>
      <vt:lpstr>Social Link Farming</vt:lpstr>
      <vt:lpstr>Power-Law Distribution</vt:lpstr>
      <vt:lpstr>PowerPoint Presentation</vt:lpstr>
      <vt:lpstr>Catch from Twitter</vt:lpstr>
      <vt:lpstr>Behavioral Modeling</vt:lpstr>
      <vt:lpstr>Roadmap</vt:lpstr>
      <vt:lpstr>Acknowledge</vt:lpstr>
      <vt:lpstr>Acknowledge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Microsoft Office User</cp:lastModifiedBy>
  <cp:revision>1169</cp:revision>
  <cp:lastPrinted>2016-02-05T14:08:37Z</cp:lastPrinted>
  <dcterms:created xsi:type="dcterms:W3CDTF">2015-10-19T18:32:36Z</dcterms:created>
  <dcterms:modified xsi:type="dcterms:W3CDTF">2016-02-05T14:08:40Z</dcterms:modified>
</cp:coreProperties>
</file>